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2" r:id="rId3"/>
    <p:sldId id="293" r:id="rId4"/>
    <p:sldId id="294" r:id="rId5"/>
    <p:sldId id="299" r:id="rId6"/>
    <p:sldId id="295" r:id="rId7"/>
    <p:sldId id="300" r:id="rId8"/>
    <p:sldId id="298" r:id="rId9"/>
    <p:sldId id="296" r:id="rId10"/>
    <p:sldId id="297" r:id="rId11"/>
    <p:sldId id="259" r:id="rId12"/>
    <p:sldId id="269" r:id="rId13"/>
    <p:sldId id="270" r:id="rId14"/>
    <p:sldId id="271" r:id="rId15"/>
    <p:sldId id="272" r:id="rId16"/>
    <p:sldId id="273" r:id="rId17"/>
    <p:sldId id="286" r:id="rId18"/>
    <p:sldId id="260" r:id="rId19"/>
    <p:sldId id="274" r:id="rId20"/>
    <p:sldId id="275" r:id="rId21"/>
    <p:sldId id="276" r:id="rId22"/>
    <p:sldId id="277" r:id="rId23"/>
    <p:sldId id="287" r:id="rId24"/>
    <p:sldId id="288" r:id="rId25"/>
    <p:sldId id="289" r:id="rId26"/>
    <p:sldId id="290" r:id="rId27"/>
    <p:sldId id="291" r:id="rId28"/>
    <p:sldId id="268" r:id="rId29"/>
    <p:sldId id="279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8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644BA-3B3F-42B2-8C19-60FC12E6F4A8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9A268-E85E-407A-BE88-EC05BAC55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50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8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64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14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67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34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14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28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70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49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2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46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0CE3-2869-4F06-BB30-D28C7AD62F3F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84A5-76FC-4B35-A7CE-2B3BD0A333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1123618" y="2855995"/>
            <a:ext cx="8297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Nasze edukacyjne projekty wyjazdowe</a:t>
            </a:r>
          </a:p>
          <a:p>
            <a:pPr algn="ctr"/>
            <a:r>
              <a:rPr lang="pl-PL" sz="3200" b="1" dirty="0"/>
              <a:t>w latach 2010 - 2017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30621" y="1215250"/>
            <a:ext cx="327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Tallin, </a:t>
            </a:r>
          </a:p>
          <a:p>
            <a:r>
              <a:rPr lang="pl-PL" sz="2000" dirty="0"/>
              <a:t>Tallinna 53. </a:t>
            </a:r>
            <a:r>
              <a:rPr lang="pl-PL" sz="2000" dirty="0" err="1"/>
              <a:t>Keskkol</a:t>
            </a:r>
            <a:r>
              <a:rPr lang="pl-PL" sz="2000" dirty="0"/>
              <a:t>, 2017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97" y="3574764"/>
            <a:ext cx="3407664" cy="2555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512" y="3466818"/>
            <a:ext cx="3732732" cy="2799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456" y="1402396"/>
            <a:ext cx="5372226" cy="2807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66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629406" y="3200018"/>
            <a:ext cx="775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 rok 2017/18 wchodzimy z 28 szkołami i przedszkolami.</a:t>
            </a:r>
          </a:p>
        </p:txBody>
      </p:sp>
    </p:spTree>
    <p:extLst>
      <p:ext uri="{BB962C8B-B14F-4D97-AF65-F5344CB8AC3E}">
        <p14:creationId xmlns:p14="http://schemas.microsoft.com/office/powerpoint/2010/main" val="275697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609891" y="2511286"/>
            <a:ext cx="781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Ze złożonych sprawozdań dowiadujemy się, że w  minionym roku szkolnym w projektach realizowanych przez szkoły </a:t>
            </a:r>
          </a:p>
          <a:p>
            <a:r>
              <a:rPr lang="pl-PL" sz="2400" dirty="0"/>
              <a:t>i placówki wzięło udział 1688 uczniów, wspieranych </a:t>
            </a:r>
          </a:p>
          <a:p>
            <a:r>
              <a:rPr lang="pl-PL" sz="2400" dirty="0"/>
              <a:t>w realizacji projektów przez 67 nauczycieli.</a:t>
            </a:r>
          </a:p>
        </p:txBody>
      </p:sp>
    </p:spTree>
    <p:extLst>
      <p:ext uri="{BB962C8B-B14F-4D97-AF65-F5344CB8AC3E}">
        <p14:creationId xmlns:p14="http://schemas.microsoft.com/office/powerpoint/2010/main" val="101270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05" y="1807117"/>
            <a:ext cx="5765466" cy="4653782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98697" y="2006221"/>
            <a:ext cx="43463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PROJEKTY zrealizowane w roku szkolnym 2016/17: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/>
              <a:t>„ Zabawy i bajki rówieśników </a:t>
            </a:r>
            <a:br>
              <a:rPr lang="pl-PL" sz="2400" dirty="0"/>
            </a:br>
            <a:r>
              <a:rPr lang="pl-PL" sz="2400" dirty="0"/>
              <a:t>z krajów Unii Europejskiej ” (Włochy, kraje </a:t>
            </a:r>
            <a:r>
              <a:rPr lang="pl-PL" sz="2400" dirty="0" err="1"/>
              <a:t>Beneluxu</a:t>
            </a:r>
            <a:r>
              <a:rPr lang="pl-PL" sz="2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1717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8" y="1478008"/>
            <a:ext cx="6102523" cy="45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241946" y="1924334"/>
            <a:ext cx="8120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Projekty dedykowane Polsce, realizowane przy wsparciu wolontariuszy z Turcji i Portugalii:</a:t>
            </a:r>
          </a:p>
          <a:p>
            <a:endParaRPr lang="pl-PL" sz="2400" dirty="0"/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„Polak przedszkolak”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„Kocham cię Polsko”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„Z uśmiechem przez Europę”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„Europa da się lubić”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„Z globusem przez świat”</a:t>
            </a:r>
          </a:p>
          <a:p>
            <a:pPr lvl="1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6790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pic>
        <p:nvPicPr>
          <p:cNvPr id="1029" name="Picture 5" descr="18425395_1384629071604368_1164401923027182829_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1304428"/>
            <a:ext cx="50673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18425342_1384653564935252_5980488501798792820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21" y="2723653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2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0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48" y="2460164"/>
            <a:ext cx="5372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19116" y="1869743"/>
            <a:ext cx="82159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„Po kartkach literatury dziecięcej podróżujemy – bohaterów </a:t>
            </a:r>
            <a:br>
              <a:rPr lang="pl-PL" sz="2400" dirty="0"/>
            </a:br>
            <a:r>
              <a:rPr lang="pl-PL" sz="2400" dirty="0"/>
              <a:t>z państw UE poznajemy”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29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323833" y="1695777"/>
            <a:ext cx="7792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„Misie w literaturze europejskiej” – piżamowe spotkanie </a:t>
            </a:r>
            <a:br>
              <a:rPr lang="pl-PL" sz="2400" dirty="0"/>
            </a:br>
            <a:r>
              <a:rPr lang="pl-PL" sz="2400" dirty="0"/>
              <a:t>z niedźwiadkami z wybranych państw UE</a:t>
            </a:r>
          </a:p>
          <a:p>
            <a:endParaRPr lang="pl-PL" dirty="0"/>
          </a:p>
        </p:txBody>
      </p:sp>
      <p:pic>
        <p:nvPicPr>
          <p:cNvPr id="3074" name="Picture 2" descr="IMG_107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924" y="2633260"/>
            <a:ext cx="4600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32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pic>
        <p:nvPicPr>
          <p:cNvPr id="4098" name="Picture 2" descr="Zdj&amp;eogon;cie u&amp;zdot;ytkownika Przedszkole Miejskie 221 Integracyjne.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968" y="1120544"/>
            <a:ext cx="4667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_44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55" y="7918658"/>
            <a:ext cx="31908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20170323_10035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34" y="1176392"/>
            <a:ext cx="45053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G_449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110" y="3884594"/>
            <a:ext cx="31908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82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96" y="2807163"/>
            <a:ext cx="4074192" cy="2716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572778" y="1449597"/>
            <a:ext cx="3040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Bruksela, </a:t>
            </a:r>
          </a:p>
          <a:p>
            <a:r>
              <a:rPr lang="pl-PL" sz="2000" dirty="0"/>
              <a:t>Parlament Europejski, 2009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5" r="20868" b="4758"/>
          <a:stretch/>
        </p:blipFill>
        <p:spPr>
          <a:xfrm>
            <a:off x="3848153" y="1323487"/>
            <a:ext cx="3503544" cy="3319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835" y="3348716"/>
            <a:ext cx="4351020" cy="290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07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419367" y="1695777"/>
            <a:ext cx="7888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/>
              <a:t>Projekt poświęcony zdobywaniu wiedzy nt. Holandii, </a:t>
            </a:r>
            <a:br>
              <a:rPr lang="pl-PL" sz="2400" dirty="0"/>
            </a:br>
            <a:r>
              <a:rPr lang="pl-PL" sz="2400" dirty="0"/>
              <a:t>a w nim: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2400" dirty="0"/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akcja </a:t>
            </a:r>
            <a:r>
              <a:rPr lang="pl-PL" sz="2400" dirty="0" err="1"/>
              <a:t>informacyjno</a:t>
            </a:r>
            <a:r>
              <a:rPr lang="pl-PL" sz="2400" dirty="0"/>
              <a:t> - edukacyjna pod hasłem </a:t>
            </a:r>
            <a:br>
              <a:rPr lang="pl-PL" sz="2400" dirty="0"/>
            </a:br>
            <a:r>
              <a:rPr lang="pl-PL" sz="2400" dirty="0"/>
              <a:t>„Holenderskie podróże małe i duże”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warsztaty „Do Holandii coraz bliżej”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konkurs plastyczny „Najpiękniejsze miejsca Holandii”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konkurs plastyczny na europejską kartkę świąteczną.</a:t>
            </a:r>
          </a:p>
          <a:p>
            <a:pPr marL="914400" lvl="1" indent="-457200">
              <a:buFont typeface="+mj-lt"/>
              <a:buAutoNum type="arabicPeriod"/>
            </a:pP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0943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460310" y="1815152"/>
            <a:ext cx="7438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Cykl zajęć pod hasłem „Mój kraj to Polska”</a:t>
            </a:r>
            <a:br>
              <a:rPr lang="pl-PL" sz="2400" dirty="0"/>
            </a:b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Cykl zajęć „Podróże po krajach Europy”</a:t>
            </a:r>
            <a:br>
              <a:rPr lang="pl-PL" sz="2400" dirty="0"/>
            </a:b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Imprezy okolicznościowe „Święto ziemniaka”, „Światowy dzień pluszowego misia”</a:t>
            </a:r>
            <a:br>
              <a:rPr lang="pl-PL" sz="2400" dirty="0"/>
            </a:b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Konkurs piosenki „Eurowizja 2016”</a:t>
            </a:r>
          </a:p>
        </p:txBody>
      </p:sp>
    </p:spTree>
    <p:extLst>
      <p:ext uri="{BB962C8B-B14F-4D97-AF65-F5344CB8AC3E}">
        <p14:creationId xmlns:p14="http://schemas.microsoft.com/office/powerpoint/2010/main" val="328303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460310" y="1695777"/>
            <a:ext cx="77109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EUROPA W NASZEJ SZKOLE – oczytany Europejczyk</a:t>
            </a:r>
            <a:br>
              <a:rPr lang="pl-PL" sz="2400" dirty="0"/>
            </a:br>
            <a:endParaRPr lang="pl-PL" sz="2400" dirty="0"/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Nocny Maraton: Europejskie czytanie.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400" dirty="0"/>
              <a:t>organizacja wewnątrzszkolnego konkursu o Unii Europejskiej dla klas 4-7 z wykorzystaniem platformy </a:t>
            </a:r>
            <a:r>
              <a:rPr lang="pl-PL" sz="2400" dirty="0" err="1"/>
              <a:t>Kahoot</a:t>
            </a:r>
            <a:endParaRPr lang="pl-PL" sz="2400" dirty="0"/>
          </a:p>
          <a:p>
            <a:pPr lvl="1"/>
            <a:r>
              <a:rPr lang="pl-PL" sz="2400" dirty="0"/>
              <a:t>3.   Organizacja zawodów karaoke z piosenką europejską</a:t>
            </a:r>
          </a:p>
          <a:p>
            <a:pPr lvl="1"/>
            <a:r>
              <a:rPr lang="pl-PL" sz="2400" dirty="0"/>
              <a:t>4.   Konkurs na filmiki promujące kraje UE</a:t>
            </a:r>
            <a:endParaRPr lang="pl-PL" sz="1600" dirty="0"/>
          </a:p>
          <a:p>
            <a:pPr marL="914400" lvl="1" indent="-457200">
              <a:buFont typeface="+mj-lt"/>
              <a:buAutoNum type="arabicPeriod"/>
            </a:pPr>
            <a:endParaRPr lang="pl-PL" sz="2400" dirty="0"/>
          </a:p>
          <a:p>
            <a:pPr marL="914400" lvl="1" indent="-457200">
              <a:buFont typeface="+mj-lt"/>
              <a:buAutoNum type="arabicPeriod"/>
            </a:pPr>
            <a:endParaRPr lang="pl-PL" sz="2400" dirty="0"/>
          </a:p>
          <a:p>
            <a:pPr marL="914400" lvl="1" indent="-457200">
              <a:buFont typeface="+mj-lt"/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81433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446663" y="1815152"/>
            <a:ext cx="76018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Plakat promujący wybrany kraj UE</a:t>
            </a:r>
            <a:br>
              <a:rPr lang="pl-PL" sz="2400" dirty="0"/>
            </a:b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Historia i tradycje krajów UE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Dzień europejski w klasach I – III „Rytmy i smaki Europy”,</a:t>
            </a:r>
            <a:br>
              <a:rPr lang="pl-PL" sz="2400" dirty="0"/>
            </a:br>
            <a:r>
              <a:rPr lang="pl-PL" sz="2400" dirty="0"/>
              <a:t> dzień europejski w klasach IV „Smaki Europy”</a:t>
            </a:r>
            <a:br>
              <a:rPr lang="pl-PL" sz="2400" dirty="0"/>
            </a:b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Konkursy na grafikę komputerową „Najpiękniejsze miejsca w Polsce” oraz „Poznajemy naszych sąsiadów – Niemcy”</a:t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0013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0" y="1261191"/>
            <a:ext cx="8538949" cy="48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4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6" y="1263502"/>
            <a:ext cx="91440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9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699375" y="1410105"/>
            <a:ext cx="7492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/>
              <a:t>Szkolny dzień języków obcych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2400" dirty="0"/>
          </a:p>
          <a:p>
            <a:endParaRPr lang="pl-PL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975" y="1357722"/>
            <a:ext cx="3581400" cy="2536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375" y="2662817"/>
            <a:ext cx="3975100" cy="3236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8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037230" y="1897039"/>
            <a:ext cx="86253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PROJEKTY MIĘDZYSZKOLNE:</a:t>
            </a:r>
          </a:p>
          <a:p>
            <a:endParaRPr lang="pl-PL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IX. Przegląd artystyczny dzieci i młodzieży (PM 214)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Konkurs wiedzy o UE (SP 111)</a:t>
            </a:r>
            <a:br>
              <a:rPr lang="pl-PL" sz="2400" dirty="0"/>
            </a:b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Projekty </a:t>
            </a:r>
            <a:r>
              <a:rPr lang="pl-PL" sz="2400" dirty="0" err="1"/>
              <a:t>międzyprzedszkolne</a:t>
            </a:r>
            <a:r>
              <a:rPr lang="pl-PL" sz="2400" dirty="0"/>
              <a:t> (214, 221, 36, 137, 156, PS 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Powstał hymn klubu </a:t>
            </a:r>
            <a:r>
              <a:rPr lang="pl-PL" sz="2400" dirty="0" err="1"/>
              <a:t>EwNSz</a:t>
            </a:r>
            <a:r>
              <a:rPr lang="pl-PL" sz="2400" dirty="0"/>
              <a:t>.</a:t>
            </a:r>
            <a:br>
              <a:rPr lang="pl-PL" sz="2400" dirty="0"/>
            </a:b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85929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229164" y="1429682"/>
            <a:ext cx="795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Hymn międzyszkolnego klubu  EUROPA W NASZEJ SZKOLE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55344" y="2857708"/>
            <a:ext cx="3098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Europa w naszej szkole</a:t>
            </a:r>
            <a:br>
              <a:rPr lang="pl-PL" dirty="0"/>
            </a:br>
            <a:r>
              <a:rPr lang="pl-PL" dirty="0"/>
              <a:t>To tradycji nowej czas</a:t>
            </a:r>
            <a:br>
              <a:rPr lang="pl-PL" dirty="0"/>
            </a:br>
            <a:r>
              <a:rPr lang="pl-PL" dirty="0"/>
              <a:t>Od technikum po przedszkole</a:t>
            </a:r>
            <a:br>
              <a:rPr lang="pl-PL" dirty="0"/>
            </a:br>
            <a:r>
              <a:rPr lang="pl-PL" dirty="0"/>
              <a:t>Wspólne cele łączą nas</a:t>
            </a:r>
          </a:p>
          <a:p>
            <a:endParaRPr lang="pl-PL" u="sng" dirty="0"/>
          </a:p>
          <a:p>
            <a:r>
              <a:rPr lang="pl-PL" u="sng" dirty="0"/>
              <a:t>REFREN</a:t>
            </a:r>
            <a:br>
              <a:rPr lang="pl-PL" dirty="0"/>
            </a:br>
            <a:r>
              <a:rPr lang="pl-PL" dirty="0"/>
              <a:t>Europa, Europa</a:t>
            </a:r>
            <a:br>
              <a:rPr lang="pl-PL" dirty="0"/>
            </a:br>
            <a:r>
              <a:rPr lang="pl-PL" dirty="0"/>
              <a:t>To kontynent stary jest</a:t>
            </a:r>
            <a:br>
              <a:rPr lang="pl-PL" dirty="0"/>
            </a:br>
            <a:r>
              <a:rPr lang="pl-PL" dirty="0"/>
              <a:t>Tu tradycja i wspólnota</a:t>
            </a:r>
            <a:br>
              <a:rPr lang="pl-PL" dirty="0"/>
            </a:br>
            <a:r>
              <a:rPr lang="pl-PL" dirty="0"/>
              <a:t>Dla nas najważniejszą jest</a:t>
            </a:r>
          </a:p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053386" y="2835738"/>
            <a:ext cx="2606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Łączy nas historia długa</a:t>
            </a:r>
            <a:br>
              <a:rPr lang="pl-PL" dirty="0"/>
            </a:br>
            <a:r>
              <a:rPr lang="pl-PL" dirty="0"/>
              <a:t>I kultura wspólna też</a:t>
            </a:r>
            <a:br>
              <a:rPr lang="pl-PL" dirty="0"/>
            </a:br>
            <a:r>
              <a:rPr lang="pl-PL" dirty="0"/>
              <a:t>Więcej zrobić nam się uda</a:t>
            </a:r>
            <a:br>
              <a:rPr lang="pl-PL" dirty="0"/>
            </a:br>
            <a:r>
              <a:rPr lang="pl-PL" dirty="0"/>
              <a:t>Mając wytyczony cel</a:t>
            </a:r>
          </a:p>
          <a:p>
            <a:endParaRPr lang="pl-PL" u="sng" dirty="0"/>
          </a:p>
          <a:p>
            <a:r>
              <a:rPr lang="pl-PL" u="sng" dirty="0"/>
              <a:t>REFREN</a:t>
            </a:r>
            <a:br>
              <a:rPr lang="pl-PL" dirty="0"/>
            </a:br>
            <a:r>
              <a:rPr lang="pl-PL" dirty="0"/>
              <a:t>Europa, Europa</a:t>
            </a:r>
            <a:br>
              <a:rPr lang="pl-PL" dirty="0"/>
            </a:br>
            <a:r>
              <a:rPr lang="pl-PL" dirty="0"/>
              <a:t>To kontynent stary jest</a:t>
            </a:r>
            <a:br>
              <a:rPr lang="pl-PL" dirty="0"/>
            </a:br>
            <a:r>
              <a:rPr lang="pl-PL" dirty="0"/>
              <a:t>Tu tradycja i wspólnota</a:t>
            </a:r>
            <a:br>
              <a:rPr lang="pl-PL" dirty="0"/>
            </a:br>
            <a:r>
              <a:rPr lang="pl-PL" dirty="0"/>
              <a:t>Dla nas najważniejszą jest</a:t>
            </a:r>
          </a:p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178721" y="2775820"/>
            <a:ext cx="28387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Łódzkie szkoły się zebrały</a:t>
            </a:r>
            <a:br>
              <a:rPr lang="pl-PL" dirty="0"/>
            </a:br>
            <a:r>
              <a:rPr lang="pl-PL" dirty="0"/>
              <a:t>Dla każdego miejsce jest</a:t>
            </a:r>
            <a:br>
              <a:rPr lang="pl-PL" dirty="0"/>
            </a:br>
            <a:r>
              <a:rPr lang="pl-PL" dirty="0"/>
              <a:t>Naszych przodków ideały</a:t>
            </a:r>
            <a:br>
              <a:rPr lang="pl-PL" dirty="0"/>
            </a:br>
            <a:r>
              <a:rPr lang="pl-PL" dirty="0"/>
              <a:t>Młodym przyświecają też</a:t>
            </a:r>
          </a:p>
          <a:p>
            <a:endParaRPr lang="pl-PL" u="sng" dirty="0"/>
          </a:p>
          <a:p>
            <a:r>
              <a:rPr lang="pl-PL" u="sng" dirty="0"/>
              <a:t>REFREN</a:t>
            </a:r>
            <a:br>
              <a:rPr lang="pl-PL" dirty="0"/>
            </a:br>
            <a:r>
              <a:rPr lang="pl-PL" dirty="0"/>
              <a:t>Europa, Europa</a:t>
            </a:r>
            <a:br>
              <a:rPr lang="pl-PL" dirty="0"/>
            </a:br>
            <a:r>
              <a:rPr lang="pl-PL" dirty="0"/>
              <a:t>To kontynent stary jest</a:t>
            </a:r>
            <a:br>
              <a:rPr lang="pl-PL" dirty="0"/>
            </a:br>
            <a:r>
              <a:rPr lang="pl-PL" dirty="0"/>
              <a:t>Tu tradycja i wspólnota</a:t>
            </a:r>
            <a:br>
              <a:rPr lang="pl-PL" dirty="0"/>
            </a:br>
            <a:r>
              <a:rPr lang="pl-PL" dirty="0"/>
              <a:t>Dla nas najważniejszą jest</a:t>
            </a:r>
          </a:p>
          <a:p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665027" y="2101755"/>
            <a:ext cx="653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Słowa:</a:t>
            </a:r>
            <a:r>
              <a:rPr lang="pl-PL" dirty="0"/>
              <a:t> Przemysław Kaźmierczak                   </a:t>
            </a:r>
            <a:r>
              <a:rPr lang="pl-PL" b="1" dirty="0"/>
              <a:t>Muzyka:</a:t>
            </a:r>
            <a:r>
              <a:rPr lang="pl-PL" dirty="0"/>
              <a:t> Jerzy Libicki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9020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786080" y="1282665"/>
            <a:ext cx="883831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SONDAŻ DOT. ORGANIZACJI PROJEKTU WYJAZDOWEGO W 2017/18:</a:t>
            </a:r>
          </a:p>
          <a:p>
            <a:br>
              <a:rPr lang="pl-PL" sz="2800" dirty="0"/>
            </a:br>
            <a:r>
              <a:rPr lang="pl-PL" sz="2400" b="1" u="sng" dirty="0"/>
              <a:t>Jedziemy:</a:t>
            </a:r>
          </a:p>
          <a:p>
            <a:pPr marL="514350" indent="-514350">
              <a:buAutoNum type="alphaLcParenR"/>
            </a:pPr>
            <a:r>
              <a:rPr lang="pl-PL" sz="2400" dirty="0"/>
              <a:t>do Danii</a:t>
            </a:r>
          </a:p>
          <a:p>
            <a:pPr marL="514350" indent="-514350">
              <a:buAutoNum type="alphaLcParenR"/>
            </a:pPr>
            <a:r>
              <a:rPr lang="pl-PL" sz="2400" dirty="0"/>
              <a:t>po Polsce</a:t>
            </a:r>
          </a:p>
          <a:p>
            <a:pPr marL="514350" indent="-514350">
              <a:buAutoNum type="alphaLcParenR"/>
            </a:pPr>
            <a:r>
              <a:rPr lang="pl-PL" sz="2400" dirty="0"/>
              <a:t>na Białoruś</a:t>
            </a:r>
          </a:p>
          <a:p>
            <a:r>
              <a:rPr lang="pl-PL" sz="2400" b="1" u="sng" dirty="0"/>
              <a:t>Jedziemy:</a:t>
            </a:r>
          </a:p>
          <a:p>
            <a:pPr marL="514350" indent="-514350">
              <a:buAutoNum type="alphaLcParenR"/>
            </a:pPr>
            <a:r>
              <a:rPr lang="pl-PL" sz="2400" dirty="0"/>
              <a:t>na przełomie maja i czerwca (wyższy koszt, bo zaczyna się sezon)</a:t>
            </a:r>
          </a:p>
          <a:p>
            <a:pPr marL="514350" indent="-514350">
              <a:buAutoNum type="alphaLcParenR"/>
            </a:pPr>
            <a:r>
              <a:rPr lang="pl-PL" sz="2400" dirty="0"/>
              <a:t>w 3. tygodniu września</a:t>
            </a:r>
          </a:p>
          <a:p>
            <a:r>
              <a:rPr lang="pl-PL" sz="2400" b="1" u="sng" dirty="0"/>
              <a:t>Jedziemy:</a:t>
            </a:r>
          </a:p>
          <a:p>
            <a:pPr marL="457200" indent="-457200">
              <a:buAutoNum type="alphaLcParenR"/>
            </a:pPr>
            <a:r>
              <a:rPr lang="pl-PL" sz="2400" dirty="0"/>
              <a:t>na 5 dni z 3 noclegami</a:t>
            </a:r>
          </a:p>
          <a:p>
            <a:pPr marL="457200" indent="-457200">
              <a:buAutoNum type="alphaLcParenR"/>
            </a:pPr>
            <a:r>
              <a:rPr lang="pl-PL" sz="2400" dirty="0"/>
              <a:t>na 4 dni z 2 noclegami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pPr marL="514350" indent="-514350">
              <a:buAutoNum type="alphaLcParenR"/>
            </a:pPr>
            <a:endParaRPr lang="pl-PL" sz="2800" dirty="0"/>
          </a:p>
          <a:p>
            <a:pPr marL="514350" indent="-514350">
              <a:buAutoNum type="alphaLcParenR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9712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29" y="3320578"/>
            <a:ext cx="3922778" cy="2615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572778" y="1449597"/>
            <a:ext cx="3040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Bruksela, </a:t>
            </a:r>
          </a:p>
          <a:p>
            <a:r>
              <a:rPr lang="pl-PL" sz="2000" dirty="0"/>
              <a:t>Parlament Europejski, 2010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19" r="17897" b="2"/>
          <a:stretch/>
        </p:blipFill>
        <p:spPr>
          <a:xfrm>
            <a:off x="4458788" y="1746333"/>
            <a:ext cx="3497399" cy="2404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26" t="9178" r="25479"/>
          <a:stretch/>
        </p:blipFill>
        <p:spPr>
          <a:xfrm>
            <a:off x="7595848" y="2441448"/>
            <a:ext cx="2586792" cy="3318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01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98697" y="1309825"/>
            <a:ext cx="3084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Strassburg, </a:t>
            </a:r>
          </a:p>
          <a:p>
            <a:r>
              <a:rPr lang="pl-PL" sz="2000" dirty="0"/>
              <a:t>Parlament Europejski, 2010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8432" y="1336806"/>
            <a:ext cx="4664360" cy="1929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44" y="2896780"/>
            <a:ext cx="4015406" cy="3197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547" y="2896780"/>
            <a:ext cx="4793887" cy="3197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97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972163" y="1209416"/>
            <a:ext cx="775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Berlin 2011 – wizyta w Bundestagu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22" y="1871465"/>
            <a:ext cx="6775553" cy="4472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728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98697" y="1309825"/>
            <a:ext cx="2681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Budapeszt, </a:t>
            </a:r>
          </a:p>
          <a:p>
            <a:r>
              <a:rPr lang="pl-PL" sz="2000" dirty="0"/>
              <a:t>Szkoła </a:t>
            </a:r>
            <a:r>
              <a:rPr lang="pl-PL" sz="2000" dirty="0" err="1"/>
              <a:t>waldorfska</a:t>
            </a:r>
            <a:r>
              <a:rPr lang="pl-PL" sz="2000" dirty="0"/>
              <a:t>, </a:t>
            </a:r>
          </a:p>
          <a:p>
            <a:r>
              <a:rPr lang="pl-PL" sz="2000" dirty="0"/>
              <a:t>Parlament Węgier, 2012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28" b="14550"/>
          <a:stretch/>
        </p:blipFill>
        <p:spPr>
          <a:xfrm>
            <a:off x="3932961" y="1340675"/>
            <a:ext cx="4985072" cy="2457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3119857"/>
            <a:ext cx="3934968" cy="2951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325"/>
          <a:stretch/>
        </p:blipFill>
        <p:spPr>
          <a:xfrm>
            <a:off x="5907024" y="3712689"/>
            <a:ext cx="4217372" cy="2330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2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787856" y="1842448"/>
            <a:ext cx="640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Amsterdam 2014 </a:t>
            </a:r>
            <a:r>
              <a:rPr lang="pl-PL" sz="2400" dirty="0"/>
              <a:t>- </a:t>
            </a:r>
            <a:r>
              <a:rPr lang="pl-PL" sz="2400" b="1" dirty="0" err="1"/>
              <a:t>Universiteit</a:t>
            </a:r>
            <a:r>
              <a:rPr lang="pl-PL" sz="2400" b="1" dirty="0"/>
              <a:t> van Amsterdam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4" y="2338405"/>
            <a:ext cx="6114197" cy="4078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83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60060" y="4301199"/>
            <a:ext cx="7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PRAGA 2015 </a:t>
            </a:r>
            <a:r>
              <a:rPr lang="pl-PL" sz="2400" dirty="0"/>
              <a:t>- TECHNIKUM SŁUŻB ADMINISTRACJI UNII EUROPEJSKIEJ w PRADZE</a:t>
            </a:r>
          </a:p>
          <a:p>
            <a:endParaRPr lang="pl-PL" sz="2400" dirty="0"/>
          </a:p>
        </p:txBody>
      </p:sp>
      <p:pic>
        <p:nvPicPr>
          <p:cNvPr id="14" name="Obraz 13" descr="http://www.skola-eu-praha.cz/media/image/thumb/3-skola1.jpg/w_200.h_120.jpg?hash=030c00cccb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081" y="4604691"/>
            <a:ext cx="2159000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21" y="2042428"/>
            <a:ext cx="2647950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pole tekstowe 17"/>
          <p:cNvSpPr txBox="1"/>
          <p:nvPr/>
        </p:nvSpPr>
        <p:spPr>
          <a:xfrm>
            <a:off x="1160060" y="1766952"/>
            <a:ext cx="6577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DREZNO, SZWAJCARIA SAKSOŃSKA, GUBEN 2014 </a:t>
            </a:r>
            <a:r>
              <a:rPr lang="pl-PL" sz="2400" dirty="0"/>
              <a:t>– gimnazjum Pestalozziego, w którym polscy uczniowie z terenów przygranicznych zdają maturę w języku niemieckim.</a:t>
            </a:r>
          </a:p>
        </p:txBody>
      </p:sp>
    </p:spTree>
    <p:extLst>
      <p:ext uri="{BB962C8B-B14F-4D97-AF65-F5344CB8AC3E}">
        <p14:creationId xmlns:p14="http://schemas.microsoft.com/office/powerpoint/2010/main" val="398825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4" name="Prostokąt 8"/>
            <p:cNvSpPr/>
            <p:nvPr/>
          </p:nvSpPr>
          <p:spPr>
            <a:xfrm>
              <a:off x="0" y="968825"/>
              <a:ext cx="12191996" cy="97968"/>
            </a:xfrm>
            <a:prstGeom prst="rect">
              <a:avLst/>
            </a:pr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Prostokąt 1"/>
            <p:cNvSpPr/>
            <p:nvPr/>
          </p:nvSpPr>
          <p:spPr>
            <a:xfrm>
              <a:off x="10410471" y="0"/>
              <a:ext cx="1781525" cy="6466115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9459" y="312112"/>
              <a:ext cx="2222220" cy="4190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668" y="262131"/>
              <a:ext cx="2103120" cy="4328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97" y="164153"/>
              <a:ext cx="1649842" cy="5888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Prostokąt 12"/>
            <p:cNvSpPr/>
            <p:nvPr/>
          </p:nvSpPr>
          <p:spPr>
            <a:xfrm>
              <a:off x="0" y="6466115"/>
              <a:ext cx="12191996" cy="391884"/>
            </a:xfrm>
            <a:prstGeom prst="rect">
              <a:avLst/>
            </a:prstGeom>
            <a:solidFill>
              <a:srgbClr val="00206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ole tekstowe 11"/>
            <p:cNvSpPr txBox="1"/>
            <p:nvPr/>
          </p:nvSpPr>
          <p:spPr>
            <a:xfrm>
              <a:off x="237744" y="6531412"/>
              <a:ext cx="11740896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"/>
                  <a:cs typeface=""/>
                </a:rPr>
                <a:t>Siedziba Klubu „Europa w naszej szkole” mieści się w Centrum Rozwoju i Edukacji w Łodzi przy ul. Narutowicza 7/9 p. 308, tel.: 42 633-30-93; 42 201-18-30, e-mail: biuro@crie.pl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28" y="164153"/>
            <a:ext cx="1541810" cy="153162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30621" y="1215250"/>
            <a:ext cx="3276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Wiedeń, 2016</a:t>
            </a:r>
          </a:p>
          <a:p>
            <a:r>
              <a:rPr lang="pl-PL" sz="2000" dirty="0"/>
              <a:t>Hans-Radl </a:t>
            </a:r>
            <a:r>
              <a:rPr lang="pl-PL" sz="2000" dirty="0" err="1"/>
              <a:t>Schule</a:t>
            </a:r>
            <a:r>
              <a:rPr lang="pl-PL" sz="2000" dirty="0"/>
              <a:t>, </a:t>
            </a:r>
          </a:p>
          <a:p>
            <a:r>
              <a:rPr lang="pl-PL" sz="2000" dirty="0"/>
              <a:t>Szkoła dla uczniów </a:t>
            </a:r>
          </a:p>
          <a:p>
            <a:r>
              <a:rPr lang="pl-PL" sz="2000" dirty="0"/>
              <a:t>Niepełnosprawnych ruchowo,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53" y="3252778"/>
            <a:ext cx="5051533" cy="2841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7085" y="1409032"/>
            <a:ext cx="4285415" cy="2191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0156" y="2201063"/>
            <a:ext cx="2778794" cy="4079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4653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1493</Words>
  <Application>Microsoft Office PowerPoint</Application>
  <PresentationFormat>Panoramiczny</PresentationFormat>
  <Paragraphs>121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 Matyjas</dc:creator>
  <cp:lastModifiedBy>M&amp;M</cp:lastModifiedBy>
  <cp:revision>49</cp:revision>
  <dcterms:created xsi:type="dcterms:W3CDTF">2015-10-20T10:45:20Z</dcterms:created>
  <dcterms:modified xsi:type="dcterms:W3CDTF">2019-05-11T13:10:48Z</dcterms:modified>
</cp:coreProperties>
</file>