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95" r:id="rId3"/>
    <p:sldId id="296" r:id="rId4"/>
    <p:sldId id="294" r:id="rId5"/>
    <p:sldId id="283" r:id="rId6"/>
    <p:sldId id="282" r:id="rId7"/>
    <p:sldId id="284" r:id="rId8"/>
    <p:sldId id="285" r:id="rId9"/>
    <p:sldId id="288" r:id="rId10"/>
    <p:sldId id="290" r:id="rId11"/>
    <p:sldId id="297" r:id="rId12"/>
    <p:sldId id="291" r:id="rId13"/>
    <p:sldId id="293" r:id="rId14"/>
    <p:sldId id="292" r:id="rId15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483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  <p15:guide id="5" orient="horz" pos="1502" userDrawn="1">
          <p15:clr>
            <a:srgbClr val="A4A3A4"/>
          </p15:clr>
        </p15:guide>
        <p15:guide id="6" pos="5768" userDrawn="1">
          <p15:clr>
            <a:srgbClr val="A4A3A4"/>
          </p15:clr>
        </p15:guide>
        <p15:guide id="7" orient="horz" pos="222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pos="5269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4248" userDrawn="1">
          <p15:clr>
            <a:srgbClr val="A4A3A4"/>
          </p15:clr>
        </p15:guide>
        <p15:guide id="12" orient="horz" pos="2523" userDrawn="1">
          <p15:clr>
            <a:srgbClr val="A4A3A4"/>
          </p15:clr>
        </p15:guide>
        <p15:guide id="13" pos="21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C00"/>
    <a:srgbClr val="EF7D00"/>
    <a:srgbClr val="00695A"/>
    <a:srgbClr val="14133B"/>
    <a:srgbClr val="72207E"/>
    <a:srgbClr val="009F98"/>
    <a:srgbClr val="80A41B"/>
    <a:srgbClr val="5E7E29"/>
    <a:srgbClr val="2A98CD"/>
    <a:srgbClr val="3E3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9" autoAdjust="0"/>
    <p:restoredTop sz="96005" autoAdjust="0"/>
  </p:normalViewPr>
  <p:slideViewPr>
    <p:cSldViewPr snapToGrid="0">
      <p:cViewPr varScale="1">
        <p:scale>
          <a:sx n="110" d="100"/>
          <a:sy n="110" d="100"/>
        </p:scale>
        <p:origin x="678" y="102"/>
      </p:cViewPr>
      <p:guideLst>
        <p:guide orient="horz" pos="232"/>
        <p:guide pos="483"/>
        <p:guide pos="7423"/>
        <p:guide orient="horz" pos="4020"/>
        <p:guide orient="horz" pos="1502"/>
        <p:guide pos="5768"/>
        <p:guide orient="horz" pos="2228"/>
        <p:guide orient="horz" pos="913"/>
        <p:guide pos="5269"/>
        <p:guide pos="3840"/>
        <p:guide pos="4248"/>
        <p:guide orient="horz" pos="2523"/>
        <p:guide pos="21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D6AE-8C26-4F1B-B84E-3144B6FA23F7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FA3B9-4054-4768-A287-B4E588A5EA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14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3FAAF-CC5F-4C8F-A3AD-78F60C842C27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5303-1FE7-4C21-BBC3-43AA1027CA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13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76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96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59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2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5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3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34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1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4F2C-608F-45E4-8E73-2E569117B1DB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48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0" name="pole tekstowe 21"/>
          <p:cNvSpPr txBox="1"/>
          <p:nvPr/>
        </p:nvSpPr>
        <p:spPr>
          <a:xfrm>
            <a:off x="671390" y="3748147"/>
            <a:ext cx="6447039" cy="1354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3E3E3D"/>
              </a:solidFill>
            </a:endParaRPr>
          </a:p>
        </p:txBody>
      </p:sp>
      <p:sp>
        <p:nvSpPr>
          <p:cNvPr id="13" name="pole tekstowe 7"/>
          <p:cNvSpPr txBox="1"/>
          <p:nvPr/>
        </p:nvSpPr>
        <p:spPr>
          <a:xfrm>
            <a:off x="696433" y="292167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l-PL" sz="1100" b="1" dirty="0">
              <a:solidFill>
                <a:srgbClr val="E29C00"/>
              </a:solidFill>
            </a:endParaRPr>
          </a:p>
        </p:txBody>
      </p:sp>
      <p:pic>
        <p:nvPicPr>
          <p:cNvPr id="8" name="Grafika 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3" y="5855187"/>
            <a:ext cx="1712265" cy="5152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0000" y="432000"/>
            <a:ext cx="10936642" cy="80283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dr hab. Alina Wróbel prof. UŁ</a:t>
            </a: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696433" y="1241594"/>
            <a:ext cx="10409532" cy="772474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8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315420" y="1241594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763123" y="1654613"/>
            <a:ext cx="10258146" cy="44838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pl-PL" sz="3200" b="1" dirty="0">
              <a:solidFill>
                <a:srgbClr val="C0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600" dirty="0">
                <a:solidFill>
                  <a:srgbClr val="C00000"/>
                </a:solidFill>
              </a:rPr>
              <a:t>Między teorią a praktyką wychowania, czyli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600" dirty="0">
                <a:solidFill>
                  <a:srgbClr val="C00000"/>
                </a:solidFill>
              </a:rPr>
              <a:t>o znaczeniu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pl-PL" sz="3600" dirty="0">
                <a:solidFill>
                  <a:srgbClr val="C00000"/>
                </a:solidFill>
              </a:rPr>
              <a:t>wiedzy pedagogicznej w działaniu </a:t>
            </a:r>
            <a:endParaRPr lang="pl-PL" sz="3600" b="1" dirty="0">
              <a:solidFill>
                <a:srgbClr val="C00000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417158" y="5433331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1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6D6D4-93C7-4C40-8E0A-2BE640E3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E938D8-9CD5-484F-800B-6D55DCFA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77" y="1541417"/>
            <a:ext cx="11382103" cy="463554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Teoria pedagogiczna o tyle zyskuje praktyczne znaczenie, o ile staje się przedmiotem wewnętrznej recepcji praktyków wychowania oraz inspiruje do wysiłku rozumienia sytuacji, w jakiej przyszło im działać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Działanie oparte na refleksji, staje się sposobem odnalezienia się </a:t>
            </a:r>
          </a:p>
          <a:p>
            <a:pPr marL="0" indent="0" algn="just">
              <a:buNone/>
            </a:pPr>
            <a:r>
              <a:rPr lang="pl-PL" dirty="0"/>
              <a:t>   w świecie, widzianym jako zmieniająca się rzeczywistość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Refleksyjność- cecha procedur interpretacyjnych i praktycznego rozumowania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6A13F4A-7CB1-4D2C-A3EA-9B5EF18DE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9071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4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CDFD31-4C6A-4EC0-BF5F-10D02F71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B0214E-7237-4A04-8D46-120AFBCE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4" y="1550126"/>
            <a:ext cx="10953206" cy="46268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dirty="0"/>
              <a:t>Praktyczność wiedzy- zdolność do budzenia refleksji, zwłaszcza związanej z działaniem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Podmiotowe bycie w świecie, zwłaszcza w rzeczywistości edukacyjnej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Łączenie myślenia z działaniem (H. Arendt)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W każdym świadomym działaniu pożytkujemy jakąś wiedzę (R. Kwaśnica)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C05C3FA-04D1-44FB-9B2F-F0DF29A49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67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7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2806C2-76AD-4BBE-9E7D-E88ACE1E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83A3E4-D838-4602-ACAF-0998B5317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14994"/>
            <a:ext cx="11153503" cy="486197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pl-PL" dirty="0"/>
              <a:t>Relacja teoria-praktyka pedagogiczna zyskuje szczególne znaczenie,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gdy odnosi się ją do świadomego i autonomicznego działania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Odrzucenie dualizmu (dychotomii) tych dwóch sposobów bycia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/>
              <a:t>   w świecie pedagogicznym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Integralność poznania i działania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Wzmocnienie antropologiczno-egzystencjalnej doniosłości ludzkiego doświadczenia, w tym doświadczenia działania 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  <a:p>
            <a:pPr>
              <a:spcBef>
                <a:spcPts val="0"/>
              </a:spcBef>
            </a:pPr>
            <a:r>
              <a:rPr lang="pl-PL" dirty="0"/>
              <a:t>Pedagogika ukierunkowana na działanie, refleksja podporządkowana zjawisku wywołującemu namysł (Max van </a:t>
            </a:r>
            <a:r>
              <a:rPr lang="pl-PL" dirty="0" err="1"/>
              <a:t>Manen</a:t>
            </a:r>
            <a:r>
              <a:rPr lang="pl-PL" dirty="0"/>
              <a:t>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FB11E19-50F5-4189-8BDD-BBBD221B6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5063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7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74BFF0-18E2-4670-A947-19B81423C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0AE09B-7803-4E27-B921-09163BE85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711"/>
            <a:ext cx="10515600" cy="505225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Badacza motywuje nie tyle zabieganie o zmianę rzeczywistości, ile podejmowanie wysiłku rozumienia praktyki pedagogicznej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Każda sytuacja wychowawcza interpretowana jest jako wyjątkowe subiektywne doświadczenie, szczególna relacja interpersonalna, ma to podstawowe znaczenie dla refleksji pedagogicznej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Komplementarność teorii i praktyki pedagogicznej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Teoretyk wychowania zawsze uczestniczy w rzeczywistości wychowawczej (w działaniach), kiedy stara się ją zrozumieć 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3835675-543A-4D7B-8B1D-5197AA9E2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5919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4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607C8C-C6AC-49EF-8454-82A95E8A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76A75D-2827-49F1-B361-7F0CD3BD0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dirty="0"/>
          </a:p>
          <a:p>
            <a:pPr marL="0" indent="0" algn="ctr">
              <a:buNone/>
            </a:pPr>
            <a:r>
              <a:rPr lang="pl-PL" sz="5400" dirty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240662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B7BE6E-9B53-4A90-ACD1-9D5D607CA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>
                <a:latin typeface="+mn-lt"/>
              </a:rPr>
              <a:t>Podstawowe konteksty prowadzonych rozważań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DB63D8-CD0F-4BE8-BE88-2A8E1F03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303" y="1506583"/>
            <a:ext cx="10944497" cy="46703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Doświadczenia dotyczące profesjonalnej działalności wychowawczej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Moja osobista pedagogia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Obecna rola społeczno-zawodowa i tożsamość akademicka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Zainteresowania badawcze skupione na teoretycznych podstawach wychowania,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dirty="0"/>
              <a:t>   na pograniczu pedagogiki ogólnej i teorii wychowania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Znaczenie kompetencji praktyczno-moralnych w działalności realizowanej przez  pedagogów, w tym nauczycieli - wychowawców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l-PL" dirty="0"/>
              <a:t>Stan pozornej ambiwalencji (wieloznaczność, niepewność, wzajemne przenikanie się)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3253816-0617-4480-B73C-1FE888D5B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47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7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54EE7D-C89B-4551-AB8D-F3BF0FFF7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87"/>
            <a:ext cx="10515600" cy="1603602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latin typeface="Calibri" panose="020F0502020204030204" pitchFamily="34" charset="0"/>
                <a:cs typeface="Calibri" panose="020F0502020204030204" pitchFamily="34" charset="0"/>
              </a:rPr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C1E0AB-AE61-4E2A-AAE7-75DFA061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469" y="1341120"/>
            <a:ext cx="11564982" cy="4835843"/>
          </a:xfrm>
        </p:spPr>
        <p:txBody>
          <a:bodyPr>
            <a:normAutofit/>
          </a:bodyPr>
          <a:lstStyle/>
          <a:p>
            <a:pPr algn="just"/>
            <a:r>
              <a:rPr lang="pl-PL" sz="2600" dirty="0"/>
              <a:t>Badanie teoretycznych podstaw działania wychowawczego wymaga przyjęcia określonych ustaleń na temat relacji, w jakich pozostają między sobą teoria i praktyka pedagogiczna</a:t>
            </a:r>
          </a:p>
          <a:p>
            <a:pPr marL="0" indent="0" algn="just">
              <a:buNone/>
            </a:pPr>
            <a:endParaRPr lang="pl-PL" sz="2600" dirty="0"/>
          </a:p>
          <a:p>
            <a:pPr algn="just"/>
            <a:r>
              <a:rPr lang="pl-PL" sz="2600" dirty="0"/>
              <a:t>Teorie pedagogiczne powstają na drodze poznania odnoszącego się do rzeczywistości wychowawczej, rozumianej jako wytwór człowieka i przedmiot ludzkiego doświadczenia </a:t>
            </a:r>
          </a:p>
          <a:p>
            <a:pPr marL="0" indent="0" algn="just">
              <a:buNone/>
            </a:pPr>
            <a:endParaRPr lang="pl-PL" sz="2600" dirty="0"/>
          </a:p>
          <a:p>
            <a:pPr algn="just"/>
            <a:r>
              <a:rPr lang="pl-PL" sz="2600" dirty="0"/>
              <a:t>Głównym celem formułowania teorii pedagogicznych jest pomoc człowiekowi w zrozumieniu istoty i sensu jego działania (w tym wychowania)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7079A74-6D8E-4E43-A2AC-530D45411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751" y="281714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7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6145D1-BEA8-4D5F-B8A2-A12BA2FA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F75234-ECB7-4EC1-8261-3E988CDE4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593" y="1690688"/>
            <a:ext cx="11251475" cy="4486274"/>
          </a:xfrm>
        </p:spPr>
        <p:txBody>
          <a:bodyPr>
            <a:normAutofit/>
          </a:bodyPr>
          <a:lstStyle/>
          <a:p>
            <a:pPr algn="just"/>
            <a:r>
              <a:rPr lang="pl-PL" sz="2600" dirty="0"/>
              <a:t>Teoria to poznawczy wgląd w zjawisko/doświadczenie wychowania, wgląd w praktykę (B. Śliwerski) </a:t>
            </a:r>
          </a:p>
          <a:p>
            <a:pPr marL="0" indent="0" algn="just">
              <a:buNone/>
            </a:pPr>
            <a:endParaRPr lang="pl-PL" sz="2600" dirty="0"/>
          </a:p>
          <a:p>
            <a:pPr algn="just"/>
            <a:r>
              <a:rPr lang="pl-PL" sz="2600" dirty="0"/>
              <a:t>Tak interpretowana teoria pomaga zrozumieć owo doświadczenie oraz odsłania jedność poznania i działania, pozwala także każdemu praktykowi dokonywać wglądu we własną działalność praktyczną</a:t>
            </a:r>
          </a:p>
          <a:p>
            <a:pPr marL="0" indent="0" algn="just">
              <a:buNone/>
            </a:pPr>
            <a:endParaRPr lang="pl-PL" sz="2600" dirty="0"/>
          </a:p>
          <a:p>
            <a:pPr algn="just"/>
            <a:r>
              <a:rPr lang="pl-PL" sz="2600" dirty="0"/>
              <a:t>Główne zadanie teorii to stwarzanie horyzontu rozumienia (D. </a:t>
            </a:r>
            <a:r>
              <a:rPr lang="pl-PL" sz="2600" dirty="0" err="1"/>
              <a:t>Kubinowski</a:t>
            </a:r>
            <a:r>
              <a:rPr lang="pl-PL" sz="2600" dirty="0"/>
              <a:t>)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5B2CEBD-17A1-406A-914A-0B3B94E71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67" y="374269"/>
            <a:ext cx="762066" cy="75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2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0" name="pole tekstowe 21"/>
          <p:cNvSpPr txBox="1"/>
          <p:nvPr/>
        </p:nvSpPr>
        <p:spPr>
          <a:xfrm>
            <a:off x="671390" y="3748147"/>
            <a:ext cx="6447039" cy="1354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3E3E3D"/>
              </a:solidFill>
            </a:endParaRPr>
          </a:p>
        </p:txBody>
      </p:sp>
      <p:sp>
        <p:nvSpPr>
          <p:cNvPr id="13" name="pole tekstowe 7"/>
          <p:cNvSpPr txBox="1"/>
          <p:nvPr/>
        </p:nvSpPr>
        <p:spPr>
          <a:xfrm>
            <a:off x="696433" y="292167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l-PL" sz="1100" b="1" dirty="0">
              <a:solidFill>
                <a:srgbClr val="E29C00"/>
              </a:solidFill>
            </a:endParaRPr>
          </a:p>
        </p:txBody>
      </p:sp>
      <p:pic>
        <p:nvPicPr>
          <p:cNvPr id="8" name="Grafika 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3" y="5855187"/>
            <a:ext cx="1712265" cy="5152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5779" y="599944"/>
            <a:ext cx="10305489" cy="900000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3252" y="1036321"/>
            <a:ext cx="10030566" cy="48188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  Tradycje badawcze Katedry Teorii Wychowania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WNoW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UŁ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Szeroko rozumiana Teoria Wychowania jako przestrzeń różnorodnych dyskursów  (B. Śliwerski)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Paradygmat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interpretatywny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Pedagogika humanistyczna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Łącznik prosty 11"/>
          <p:cNvCxnSpPr/>
          <p:nvPr/>
        </p:nvCxnSpPr>
        <p:spPr>
          <a:xfrm>
            <a:off x="315420" y="1679771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30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0" name="pole tekstowe 21"/>
          <p:cNvSpPr txBox="1"/>
          <p:nvPr/>
        </p:nvSpPr>
        <p:spPr>
          <a:xfrm>
            <a:off x="671390" y="3748147"/>
            <a:ext cx="6447039" cy="1354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3E3E3D"/>
              </a:solidFill>
            </a:endParaRPr>
          </a:p>
        </p:txBody>
      </p:sp>
      <p:sp>
        <p:nvSpPr>
          <p:cNvPr id="13" name="pole tekstowe 7"/>
          <p:cNvSpPr txBox="1"/>
          <p:nvPr/>
        </p:nvSpPr>
        <p:spPr>
          <a:xfrm>
            <a:off x="696433" y="292167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l-PL" sz="1100" b="1" dirty="0">
              <a:solidFill>
                <a:srgbClr val="E29C00"/>
              </a:solidFill>
            </a:endParaRPr>
          </a:p>
        </p:txBody>
      </p:sp>
      <p:pic>
        <p:nvPicPr>
          <p:cNvPr id="8" name="Grafika 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3" y="5855187"/>
            <a:ext cx="1712265" cy="5152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0000" y="432000"/>
            <a:ext cx="10515600" cy="720000"/>
          </a:xfrm>
        </p:spPr>
        <p:txBody>
          <a:bodyPr/>
          <a:lstStyle/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Relacja teoria – praktyka pedagogiczna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52767"/>
            <a:ext cx="10515600" cy="48241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Teoria pedagogiczna jako teoretyczna wiedza pedagogiczna powstająca na skutek uprawiania pedagogiki 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Teoria służy do opisywania, wyjaśniania, rozumienia i interpretowania faktów, zjawisk i procesów edukacyjnych 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Teoria - rezultat poznania rzeczywistości edukacyjnej i prowadzenia dyskursu o niej  </a:t>
            </a:r>
          </a:p>
        </p:txBody>
      </p:sp>
    </p:spTree>
    <p:extLst>
      <p:ext uri="{BB962C8B-B14F-4D97-AF65-F5344CB8AC3E}">
        <p14:creationId xmlns:p14="http://schemas.microsoft.com/office/powerpoint/2010/main" val="356563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0" name="pole tekstowe 21"/>
          <p:cNvSpPr txBox="1"/>
          <p:nvPr/>
        </p:nvSpPr>
        <p:spPr>
          <a:xfrm>
            <a:off x="671390" y="3748147"/>
            <a:ext cx="6447039" cy="1354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3E3E3D"/>
              </a:solidFill>
            </a:endParaRPr>
          </a:p>
        </p:txBody>
      </p:sp>
      <p:sp>
        <p:nvSpPr>
          <p:cNvPr id="13" name="pole tekstowe 7"/>
          <p:cNvSpPr txBox="1"/>
          <p:nvPr/>
        </p:nvSpPr>
        <p:spPr>
          <a:xfrm>
            <a:off x="696433" y="292167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l-PL" sz="1100" b="1" dirty="0">
              <a:solidFill>
                <a:srgbClr val="E29C00"/>
              </a:solidFill>
            </a:endParaRPr>
          </a:p>
        </p:txBody>
      </p:sp>
      <p:pic>
        <p:nvPicPr>
          <p:cNvPr id="8" name="Grafika 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3" y="5855187"/>
            <a:ext cx="1712265" cy="5152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0000" y="777144"/>
            <a:ext cx="10936642" cy="88619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Praktyka pedagogiczna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8570" y="2151017"/>
            <a:ext cx="10568071" cy="3526969"/>
          </a:xfrm>
        </p:spPr>
        <p:txBody>
          <a:bodyPr numCol="1" spcCol="180000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Podstawowa kategoria pedagogiczna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Dziedzina działań praktycznych, obszar praktyki społeczno-kulturowej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Bezpośrednia praktyka edukacyjna 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Pedagogiczne działanie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Jest przedmiotem refleksji teoretycznej, czyli pedagogicznego myślenia i poznania/rozumienia, którego efektem jest naukowa wiedza pedagogiczna (teoria pedagogiczna)</a:t>
            </a: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6374167" y="2573710"/>
            <a:ext cx="5213412" cy="4120050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800" dirty="0"/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696433" y="1241594"/>
            <a:ext cx="10409532" cy="772474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8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408281" y="2014068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46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0" name="pole tekstowe 21"/>
          <p:cNvSpPr txBox="1"/>
          <p:nvPr/>
        </p:nvSpPr>
        <p:spPr>
          <a:xfrm>
            <a:off x="671390" y="3748147"/>
            <a:ext cx="6447039" cy="13542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3E3E3D"/>
              </a:solidFill>
            </a:endParaRPr>
          </a:p>
        </p:txBody>
      </p:sp>
      <p:sp>
        <p:nvSpPr>
          <p:cNvPr id="13" name="pole tekstowe 7"/>
          <p:cNvSpPr txBox="1"/>
          <p:nvPr/>
        </p:nvSpPr>
        <p:spPr>
          <a:xfrm>
            <a:off x="696433" y="292167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pl-PL" sz="1100" b="1" dirty="0">
              <a:solidFill>
                <a:srgbClr val="E29C00"/>
              </a:solidFill>
            </a:endParaRPr>
          </a:p>
        </p:txBody>
      </p:sp>
      <p:pic>
        <p:nvPicPr>
          <p:cNvPr id="8" name="Grafika 7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3" y="5855187"/>
            <a:ext cx="1712265" cy="5152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0000" y="432000"/>
            <a:ext cx="10936642" cy="802831"/>
          </a:xfrm>
        </p:spPr>
        <p:txBody>
          <a:bodyPr>
            <a:normAutofit fontScale="90000"/>
          </a:bodyPr>
          <a:lstStyle/>
          <a:p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Relacja teoria-praktyka jako element pedagogicznego myślenia</a:t>
            </a:r>
          </a:p>
        </p:txBody>
      </p:sp>
      <p:sp>
        <p:nvSpPr>
          <p:cNvPr id="12" name="Symbol zastępczy zawartości 2"/>
          <p:cNvSpPr txBox="1">
            <a:spLocks/>
          </p:cNvSpPr>
          <p:nvPr/>
        </p:nvSpPr>
        <p:spPr>
          <a:xfrm>
            <a:off x="696433" y="1241594"/>
            <a:ext cx="10409532" cy="772474"/>
          </a:xfrm>
          <a:prstGeom prst="rect">
            <a:avLst/>
          </a:prstGeom>
        </p:spPr>
        <p:txBody>
          <a:bodyPr vert="horz" lIns="91440" tIns="45720" rIns="91440" bIns="45720" numCol="1" spcCol="18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z="1800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315420" y="1241594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763123" y="1352767"/>
            <a:ext cx="10600296" cy="482419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Relacja między myśleniem a działaniem pedagogicznym  </a:t>
            </a:r>
          </a:p>
          <a:p>
            <a:r>
              <a:rPr lang="pl-PL" i="1" dirty="0" err="1">
                <a:solidFill>
                  <a:schemeClr val="accent1">
                    <a:lumMod val="50000"/>
                  </a:schemeClr>
                </a:solidFill>
              </a:rPr>
              <a:t>Praxis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Nie - dychotomiczne ujęcie (por. pedagogika instrumentalna)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Rozumienie a/i nadawanie znaczeń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Sens działania pedagogicznego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Jakość profesjonalnej działalności pedagogicznej </a:t>
            </a:r>
          </a:p>
          <a:p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417158" y="5593128"/>
            <a:ext cx="11470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69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367697-1767-49C4-8624-85B0902D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92840" cy="1325563"/>
          </a:xfrm>
        </p:spPr>
        <p:txBody>
          <a:bodyPr/>
          <a:lstStyle/>
          <a:p>
            <a:pPr algn="just"/>
            <a:r>
              <a:rPr lang="pl-PL" dirty="0"/>
              <a:t>  </a:t>
            </a:r>
            <a:r>
              <a:rPr lang="pl-PL" sz="3200" b="1" dirty="0">
                <a:latin typeface="+mn-lt"/>
              </a:rPr>
              <a:t>Ukierunkowanie pedagogicznej refleksji teoretycznej: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62EACB-144A-436F-A92C-96DE10B98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Zmiana, przekształcanie istniejącej rzeczywistości wychowawczej </a:t>
            </a:r>
          </a:p>
          <a:p>
            <a:pPr marL="0" indent="0">
              <a:buNone/>
            </a:pPr>
            <a:r>
              <a:rPr lang="pl-PL" dirty="0"/>
              <a:t>            i/lub</a:t>
            </a:r>
          </a:p>
          <a:p>
            <a:r>
              <a:rPr lang="pl-PL" dirty="0"/>
              <a:t>Zrozumienie, opisanie i przygotowanie określonej oferty interpretacyjnej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W drugim przypadku, uprawianie refleksji teoretycznej ma zapoczątkować/ inicjować rozumienie, będące podstawą tworzenia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l-PL" b="1" dirty="0"/>
              <a:t>sensu własnego działania.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85A64B2-2DA9-4D9C-8B47-F90D8F1AD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5919" y="365125"/>
            <a:ext cx="762066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02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3534</TotalTime>
  <Words>612</Words>
  <Application>Microsoft Office PowerPoint</Application>
  <PresentationFormat>Panoramiczny</PresentationFormat>
  <Paragraphs>97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  dr hab. Alina Wróbel prof. UŁ</vt:lpstr>
      <vt:lpstr>Podstawowe konteksty prowadzonych rozważań</vt:lpstr>
      <vt:lpstr>Wprowadzenie</vt:lpstr>
      <vt:lpstr>Prezentacja programu PowerPoint</vt:lpstr>
      <vt:lpstr> </vt:lpstr>
      <vt:lpstr> Relacja teoria – praktyka pedagogiczna</vt:lpstr>
      <vt:lpstr>   Praktyka pedagogiczna </vt:lpstr>
      <vt:lpstr>   Relacja teoria-praktyka jako element pedagogicznego myślenia</vt:lpstr>
      <vt:lpstr>  Ukierunkowanie pedagogicznej refleksji teoretycznej: 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</dc:creator>
  <cp:lastModifiedBy>Alina Wróbel</cp:lastModifiedBy>
  <cp:revision>354</cp:revision>
  <cp:lastPrinted>2018-06-05T18:51:45Z</cp:lastPrinted>
  <dcterms:created xsi:type="dcterms:W3CDTF">2017-01-11T10:24:22Z</dcterms:created>
  <dcterms:modified xsi:type="dcterms:W3CDTF">2018-06-05T19:33:26Z</dcterms:modified>
</cp:coreProperties>
</file>